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4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6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6.png" ContentType="image/png"/>
  <Override PartName="/ppt/media/image31.png" ContentType="image/png"/>
  <Override PartName="/ppt/media/image30.png" ContentType="image/png"/>
  <Override PartName="/ppt/media/image48.png" ContentType="image/png"/>
  <Override PartName="/ppt/media/image11.png" ContentType="image/png"/>
  <Override PartName="/ppt/media/image39.png" ContentType="image/png"/>
  <Override PartName="/ppt/media/image18.png" ContentType="image/png"/>
  <Override PartName="/ppt/media/image60.png" ContentType="image/png"/>
  <Override PartName="/ppt/media/image20.png" ContentType="image/png"/>
  <Override PartName="/ppt/media/image57.png" ContentType="image/png"/>
  <Override PartName="/ppt/media/image22.png" ContentType="image/png"/>
  <Override PartName="/ppt/media/image59.png" ContentType="image/png"/>
  <Override PartName="/ppt/media/image58.png" ContentType="image/png"/>
  <Override PartName="/ppt/media/image23.png" ContentType="image/png"/>
  <Override PartName="/ppt/media/image24.png" ContentType="image/png"/>
  <Override PartName="/ppt/media/image61.png" ContentType="image/png"/>
  <Override PartName="/ppt/media/image63.png" ContentType="image/png"/>
  <Override PartName="/ppt/media/image64.png" ContentType="image/png"/>
  <Override PartName="/ppt/media/image78.png" ContentType="image/png"/>
  <Override PartName="/ppt/media/image69.jpeg" ContentType="image/jpeg"/>
  <Override PartName="/ppt/media/image29.png" ContentType="image/png"/>
  <Override PartName="/ppt/media/image6.jpeg" ContentType="image/jpeg"/>
  <Override PartName="/ppt/media/image71.png" ContentType="image/png"/>
  <Override PartName="/ppt/media/image66.png" ContentType="image/png"/>
  <Override PartName="/ppt/media/image77.png" ContentType="image/png"/>
  <Override PartName="/ppt/media/image28.png" ContentType="image/png"/>
  <Override PartName="/ppt/media/image70.png" ContentType="image/png"/>
  <Override PartName="/ppt/media/image65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68.png" ContentType="image/png"/>
  <Override PartName="/ppt/media/image67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25.png" ContentType="image/png"/>
  <Override PartName="/ppt/media/image14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0.png" ContentType="image/png"/>
  <Override PartName="/ppt/media/image21.png" ContentType="image/png"/>
  <Override PartName="/ppt/media/image1.jpeg" ContentType="image/jpeg"/>
  <Override PartName="/ppt/media/image47.png" ContentType="image/png"/>
  <Override PartName="/ppt/media/image8.png" ContentType="image/png"/>
  <Override PartName="/ppt/media/image38.png" ContentType="image/png"/>
  <Override PartName="/ppt/media/image13.png" ContentType="image/png"/>
  <Override PartName="/ppt/media/image19.png" ContentType="image/png"/>
  <Override PartName="/ppt/media/image79.jpeg" ContentType="image/jpeg"/>
  <Override PartName="/ppt/media/image62.jpeg" ContentType="image/jpe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9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x="12192000" cy="6858000"/>
  <p:notesSz cx="6858000" cy="18573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</a:t>
            </a:r>
            <a:r>
              <a:rPr b="0" lang="pt-BR" sz="4400" spc="-1" strike="noStrike">
                <a:latin typeface="Arial"/>
              </a:rPr>
              <a:t>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</a:t>
            </a:r>
            <a:r>
              <a:rPr b="0" lang="pt-BR" sz="2000" spc="-1" strike="noStrike">
                <a:latin typeface="Arial"/>
              </a:rPr>
              <a:t>l</a:t>
            </a:r>
            <a:r>
              <a:rPr b="0" lang="pt-BR" sz="2000" spc="-1" strike="noStrike">
                <a:latin typeface="Arial"/>
              </a:rPr>
              <a:t>i</a:t>
            </a:r>
            <a:r>
              <a:rPr b="0" lang="pt-BR" sz="2000" spc="-1" strike="noStrike">
                <a:latin typeface="Arial"/>
              </a:rPr>
              <a:t>c</a:t>
            </a:r>
            <a:r>
              <a:rPr b="0" lang="pt-BR" sz="2000" spc="-1" strike="noStrike">
                <a:latin typeface="Arial"/>
              </a:rPr>
              <a:t>k</a:t>
            </a:r>
            <a:r>
              <a:rPr b="0" lang="pt-BR" sz="2000" spc="-1" strike="noStrike">
                <a:latin typeface="Arial"/>
              </a:rPr>
              <a:t> </a:t>
            </a:r>
            <a:r>
              <a:rPr b="0" lang="pt-BR" sz="2000" spc="-1" strike="noStrike">
                <a:latin typeface="Arial"/>
              </a:rPr>
              <a:t>t</a:t>
            </a:r>
            <a:r>
              <a:rPr b="0" lang="pt-BR" sz="2000" spc="-1" strike="noStrike">
                <a:latin typeface="Arial"/>
              </a:rPr>
              <a:t>o</a:t>
            </a:r>
            <a:r>
              <a:rPr b="0" lang="pt-BR" sz="2000" spc="-1" strike="noStrike">
                <a:latin typeface="Arial"/>
              </a:rPr>
              <a:t> </a:t>
            </a:r>
            <a:r>
              <a:rPr b="0" lang="pt-BR" sz="2000" spc="-1" strike="noStrike">
                <a:latin typeface="Arial"/>
              </a:rPr>
              <a:t>e</a:t>
            </a:r>
            <a:r>
              <a:rPr b="0" lang="pt-BR" sz="2000" spc="-1" strike="noStrike">
                <a:latin typeface="Arial"/>
              </a:rPr>
              <a:t>d</a:t>
            </a:r>
            <a:r>
              <a:rPr b="0" lang="pt-BR" sz="2000" spc="-1" strike="noStrike">
                <a:latin typeface="Arial"/>
              </a:rPr>
              <a:t>i</a:t>
            </a:r>
            <a:r>
              <a:rPr b="0" lang="pt-BR" sz="2000" spc="-1" strike="noStrike">
                <a:latin typeface="Arial"/>
              </a:rPr>
              <a:t>t</a:t>
            </a:r>
            <a:r>
              <a:rPr b="0" lang="pt-BR" sz="2000" spc="-1" strike="noStrike">
                <a:latin typeface="Arial"/>
              </a:rPr>
              <a:t> </a:t>
            </a:r>
            <a:r>
              <a:rPr b="0" lang="pt-BR" sz="2000" spc="-1" strike="noStrike">
                <a:latin typeface="Arial"/>
              </a:rPr>
              <a:t>t</a:t>
            </a:r>
            <a:r>
              <a:rPr b="0" lang="pt-BR" sz="2000" spc="-1" strike="noStrike">
                <a:latin typeface="Arial"/>
              </a:rPr>
              <a:t>h</a:t>
            </a:r>
            <a:r>
              <a:rPr b="0" lang="pt-BR" sz="2000" spc="-1" strike="noStrike">
                <a:latin typeface="Arial"/>
              </a:rPr>
              <a:t>e</a:t>
            </a:r>
            <a:r>
              <a:rPr b="0" lang="pt-BR" sz="2000" spc="-1" strike="noStrike">
                <a:latin typeface="Arial"/>
              </a:rPr>
              <a:t> </a:t>
            </a:r>
            <a:r>
              <a:rPr b="0" lang="pt-BR" sz="2000" spc="-1" strike="noStrike">
                <a:latin typeface="Arial"/>
              </a:rPr>
              <a:t>n</a:t>
            </a:r>
            <a:r>
              <a:rPr b="0" lang="pt-BR" sz="2000" spc="-1" strike="noStrike">
                <a:latin typeface="Arial"/>
              </a:rPr>
              <a:t>o</a:t>
            </a:r>
            <a:r>
              <a:rPr b="0" lang="pt-BR" sz="2000" spc="-1" strike="noStrike">
                <a:latin typeface="Arial"/>
              </a:rPr>
              <a:t>t</a:t>
            </a:r>
            <a:r>
              <a:rPr b="0" lang="pt-BR" sz="2000" spc="-1" strike="noStrike">
                <a:latin typeface="Arial"/>
              </a:rPr>
              <a:t>e</a:t>
            </a:r>
            <a:r>
              <a:rPr b="0" lang="pt-BR" sz="2000" spc="-1" strike="noStrike">
                <a:latin typeface="Arial"/>
              </a:rPr>
              <a:t>s</a:t>
            </a:r>
            <a:r>
              <a:rPr b="0" lang="pt-BR" sz="2000" spc="-1" strike="noStrike">
                <a:latin typeface="Arial"/>
              </a:rPr>
              <a:t> </a:t>
            </a:r>
            <a:r>
              <a:rPr b="0" lang="pt-BR" sz="2000" spc="-1" strike="noStrike">
                <a:latin typeface="Arial"/>
              </a:rPr>
              <a:t>f</a:t>
            </a:r>
            <a:r>
              <a:rPr b="0" lang="pt-BR" sz="2000" spc="-1" strike="noStrike">
                <a:latin typeface="Arial"/>
              </a:rPr>
              <a:t>o</a:t>
            </a:r>
            <a:r>
              <a:rPr b="0" lang="pt-BR" sz="2000" spc="-1" strike="noStrike">
                <a:latin typeface="Arial"/>
              </a:rPr>
              <a:t>r</a:t>
            </a:r>
            <a:r>
              <a:rPr b="0" lang="pt-BR" sz="2000" spc="-1" strike="noStrike">
                <a:latin typeface="Arial"/>
              </a:rPr>
              <a:t>m</a:t>
            </a:r>
            <a:r>
              <a:rPr b="0" lang="pt-BR" sz="2000" spc="-1" strike="noStrike">
                <a:latin typeface="Arial"/>
              </a:rPr>
              <a:t>a</a:t>
            </a:r>
            <a:r>
              <a:rPr b="0" lang="pt-BR" sz="2000" spc="-1" strike="noStrike">
                <a:latin typeface="Arial"/>
              </a:rPr>
              <a:t>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90E27D3-D526-4A43-9206-B8CE71F0D31E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4C4633F-6D87-435E-BBA4-14DF6814284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AD7EE9F-99B3-4F24-8323-4246DCF34AF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B7C0F79-D2C1-46E9-83C9-D2B76683B1A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0D3F2E5-A2D8-4637-96CF-783FB944AE7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2579F0-B3D3-4E1D-88CE-56B77DF3A59D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FFC1B1-EADD-4807-BBD5-D250EAAF7B4F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E67E75-325E-462C-9765-B26890EAFE81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9ECCEB-FFDB-49D3-A2B1-4315DED334D8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D603C4-9BF6-4487-A523-9113244CD5F2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56F2DC-011C-41D8-AD4E-9ED5E7AB2562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FA960A-E7B7-4F58-9E94-07AC997BFC97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81E0F3-066C-495E-91FD-CB13F25CD777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3E380A-0937-4E97-B000-431C73A714EF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6A99D4-D843-447D-B312-B5863E64E56F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C01C62-D743-4F70-98BA-EFADA717F33E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F16907-DC36-428A-B4E0-CA22BEBC5249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5380D90-14F0-41EF-998A-031962C24C9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4DB5353-4854-4FA6-8415-162D8C7040B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54CA4B7-32BB-41AD-A469-E27BDC91D0A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1DC00CE-6207-4F71-9184-E0F71DF71D4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D38CB0E-F9F6-4D6F-961A-94B21BDA7C1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7C8071F-1257-41A0-AEEB-75B3B7E6CA3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FC63FF2-0C4B-4F1D-8F89-F9679BCF54B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C7BFD84-77CD-45A6-BC42-4F15644309F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90EAEA9-3F2E-45A4-8417-2915AFB42AC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817EBD6-E690-49A8-B33B-7AA12D54A98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182D790-183D-47C4-9414-9A723A304DE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C47AE58-797A-42D8-9868-621FBDBBF43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3D9DBA7-3B22-4E8F-96F8-495F5CAD862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pt-BR" sz="1600" spc="-1" strike="noStrike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</a:t>
            </a:r>
            <a:r>
              <a:rPr b="0" lang="pt-BR" sz="4400" spc="-1" strike="noStrike">
                <a:latin typeface="Arial"/>
              </a:rPr>
              <a:t>k to </a:t>
            </a:r>
            <a:r>
              <a:rPr b="0" lang="pt-BR" sz="4400" spc="-1" strike="noStrike">
                <a:latin typeface="Arial"/>
              </a:rPr>
              <a:t>edit </a:t>
            </a:r>
            <a:r>
              <a:rPr b="0" lang="pt-BR" sz="4400" spc="-1" strike="noStrike">
                <a:latin typeface="Arial"/>
              </a:rPr>
              <a:t>the </a:t>
            </a:r>
            <a:r>
              <a:rPr b="0" lang="pt-BR" sz="4400" spc="-1" strike="noStrike">
                <a:latin typeface="Arial"/>
              </a:rPr>
              <a:t>title </a:t>
            </a:r>
            <a:r>
              <a:rPr b="0" lang="pt-BR" sz="4400" spc="-1" strike="noStrike">
                <a:latin typeface="Arial"/>
              </a:rPr>
              <a:t>text </a:t>
            </a:r>
            <a:r>
              <a:rPr b="0" lang="pt-BR" sz="4400" spc="-1" strike="noStrike">
                <a:latin typeface="Arial"/>
              </a:rPr>
              <a:t>for</a:t>
            </a:r>
            <a:r>
              <a:rPr b="0" lang="pt-BR" sz="4400" spc="-1" strike="noStrike">
                <a:latin typeface="Arial"/>
              </a:rPr>
              <a:t>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ftr" idx="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ldNum" idx="4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40FA916-4EB6-48D1-B9C8-879C0226FC7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pt-BR" sz="1600" spc="-1" strike="noStrike"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 idx="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ftr" idx="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github.com/dimasjackson/Space-X-landing-success-analysis/blob/main/Data%20Extraction-Wrangling/lab-2-data-wrangling.ipynb" TargetMode="External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github.com/dimasjackson/Space-X-landing-success-analysis/blob/main/EDA-SQL-Data-Viz/assignment-exploring-and-preparing-data.ipynb" TargetMode="External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github.com/dimasjackson/Space-X-landing-success-analysis/blob/main/EDA-SQL-Data-Viz/sql-eda-notebook.ipynb" TargetMode="External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hyperlink" Target="https://github.com/dimasjackson/Space-X-landing-success-analysis/blob/main/Dashboard-Folium-Map/launch-sites-locations-analysis-with-folium.ipynb" TargetMode="External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github.com/dimasjackson/Space-X-landing-success-analysis/blob/main/Dashboard-Folium-Map/spacex_dash_app.py" TargetMode="External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hyperlink" Target="https://github.com/dimasjackson/Space-X-landing-success-analysis/blob/main/Machine%20Learning/assignment-machine-learning-prediction.ipynb" TargetMode="External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github.com/dimasjackson/Space-X-landing-success-analysis/blob/main/Data%20Extraction-Wrangling/lab-1-collecting-the-data.ipynb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hyperlink" Target="https://github.com/dimasjackson/Space-X-landing-success-analysis/blob/main/Data%20Extraction-Wrangling/jupyter-labs-webscraping.ipynb" TargetMode="External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5"/>
          <p:cNvSpPr/>
          <p:nvPr/>
        </p:nvSpPr>
        <p:spPr>
          <a:xfrm>
            <a:off x="888480" y="4568760"/>
            <a:ext cx="2513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Dimas Jackson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May 1, 2023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5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480" cy="6285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56996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Import the CSV files created in data collection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number of launches for each site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the number of occurrences for each orbit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Create a landing outcome label from Outcome column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hlinkClick r:id="rId2"/>
              </a:rPr>
              <a:t>Data Wrangling Git Hub link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3C175C-E79A-4ADE-B4E8-8BA105419715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5" name="PlaceHolder 6"/>
          <p:cNvSpPr txBox="1"/>
          <p:nvPr/>
        </p:nvSpPr>
        <p:spPr>
          <a:xfrm>
            <a:off x="770400" y="1825920"/>
            <a:ext cx="1056996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Scatter plot  FlightNumber vs. PayloadMass and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Launch Site,  to understand how these variables affect the launch outcome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Use barplots to understand the relationship between success rate of each orbit type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Visualize the launch success yearly trend using line chart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hlinkClick r:id="rId2"/>
              </a:rPr>
              <a:t>Data Vizualization Git Hub link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7A7FD9-989D-40DB-8731-C8740298AC5E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7" name="PlaceHolder 7"/>
          <p:cNvSpPr txBox="1"/>
          <p:nvPr/>
        </p:nvSpPr>
        <p:spPr>
          <a:xfrm>
            <a:off x="770760" y="1826280"/>
            <a:ext cx="1056996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Display average payload mass carried by booster version F9 v1.1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names of the boosters which have success in drone ship and have payload mass greater than 4000 but less than 6000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names of the booster_versions which have carried the maximum payload mass.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failed landing_outcomes in drone ship, their booster versions, and launch site names for in year 2015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hlinkClick r:id="rId2"/>
              </a:rPr>
              <a:t>EDA with SQL Git Hub Link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D2D68C-9A38-421D-918B-5039F826B21C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9" name="PlaceHolder 8"/>
          <p:cNvSpPr txBox="1"/>
          <p:nvPr/>
        </p:nvSpPr>
        <p:spPr>
          <a:xfrm>
            <a:off x="771120" y="1826640"/>
            <a:ext cx="1056996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Mark the success/failed launches for each site on the map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Mark down a point on the closest coastline and calculate the distance between the coastline point and the launch site.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Draw a line between a launch site to its closest city, railway and highway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hlinkClick r:id="rId2"/>
              </a:rPr>
              <a:t>Folium Map Analysis Git Hub Link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CC5551-2A62-4C34-A001-F1520A80EC40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1" name="PlaceHolder 9"/>
          <p:cNvSpPr txBox="1"/>
          <p:nvPr/>
        </p:nvSpPr>
        <p:spPr>
          <a:xfrm>
            <a:off x="771480" y="1827000"/>
            <a:ext cx="1056996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Pie chart to show the total successful launches count for all sites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Scatter chart to show the correlation between payload and launch success.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Pie chart to show the Success vs. Failed counts for the site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hlinkClick r:id="rId2"/>
              </a:rPr>
              <a:t>Dashboard Git Hub Link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68C5FE-A114-4E19-9C81-37A90472FEA5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33" name="PlaceHolder 10"/>
          <p:cNvSpPr txBox="1"/>
          <p:nvPr/>
        </p:nvSpPr>
        <p:spPr>
          <a:xfrm>
            <a:off x="771840" y="1827360"/>
            <a:ext cx="1056996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Standardize the data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Split into training data and test data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best Hyperparameter for SVM, Classification Trees and Logistic Regression using cross validation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the method performs best using test data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hlinkClick r:id="rId2"/>
              </a:rPr>
              <a:t>Machine Learning Analysis Git Hub Link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93467E-2D9D-4730-AB2F-A323DE8AC2F4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ontent Placeholder 1"/>
          <p:cNvSpPr/>
          <p:nvPr/>
        </p:nvSpPr>
        <p:spPr>
          <a:xfrm>
            <a:off x="840960" y="1440000"/>
            <a:ext cx="10319040" cy="450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Success rate improve with flight number for all sites. 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The orbits ES-L1,  GEO, HEO and SSO have high success rate.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The success rate since 2013 kept increasing till 2020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Payload mass range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2500-5000 kg has the highest launch success rate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We can predict the landing success with 87% accuracy using Decision Tree model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buNone/>
            </a:pPr>
            <a:endParaRPr b="0" lang="en-US" sz="18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35" name="Title 6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A99347-657F-4CF0-9E28-421E773B2E28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Box 1"/>
          <p:cNvSpPr/>
          <p:nvPr/>
        </p:nvSpPr>
        <p:spPr>
          <a:xfrm>
            <a:off x="704160" y="2529720"/>
            <a:ext cx="12463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2"/>
          <a:stretch/>
        </p:blipFill>
        <p:spPr>
          <a:xfrm>
            <a:off x="900000" y="1620000"/>
            <a:ext cx="5400000" cy="4776840"/>
          </a:xfrm>
          <a:prstGeom prst="rect">
            <a:avLst/>
          </a:prstGeom>
          <a:ln w="0">
            <a:noFill/>
          </a:ln>
        </p:spPr>
      </p:pic>
      <p:sp>
        <p:nvSpPr>
          <p:cNvPr id="239" name=""/>
          <p:cNvSpPr txBox="1"/>
          <p:nvPr/>
        </p:nvSpPr>
        <p:spPr>
          <a:xfrm>
            <a:off x="6696720" y="1620000"/>
            <a:ext cx="3923280" cy="25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Success rate improve with flight number for all sites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CCAFS SLC 40 had much more launches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5CFFC4-60A0-424D-923A-C34A931E10EA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/>
          </p:nvPr>
        </p:nvSpPr>
        <p:spPr>
          <a:xfrm>
            <a:off x="6688440" y="18000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There are more launches for lighter stages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For the VAFB-SLC launchsite there are no rockets launched for heavy payload mass(greater than 10000).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1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900000" y="1620000"/>
            <a:ext cx="5580000" cy="47988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CB470B-EEE1-4A7A-86F7-9FA454ABC538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Num" idx="10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256BB1E-EDB9-4B31-B723-52ED2BA60F0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67" name="Content Placeholder 2"/>
          <p:cNvSpPr/>
          <p:nvPr/>
        </p:nvSpPr>
        <p:spPr>
          <a:xfrm>
            <a:off x="958680" y="2113200"/>
            <a:ext cx="5166360" cy="332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68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/>
          </p:nvPr>
        </p:nvSpPr>
        <p:spPr>
          <a:xfrm>
            <a:off x="7200000" y="16200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The orbits ES-L1,  GEO, HEO and SSO have high success rate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SO orbit success rate is zero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4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2"/>
          <a:stretch/>
        </p:blipFill>
        <p:spPr>
          <a:xfrm>
            <a:off x="480240" y="1440000"/>
            <a:ext cx="6359760" cy="4680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586224-337D-41A3-97A8-8E8FA4EB2D1A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/>
          </p:nvPr>
        </p:nvSpPr>
        <p:spPr>
          <a:xfrm>
            <a:off x="6660000" y="16200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5000"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Although the success rate being 1, GEO, ES-L1 and HEO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have just one launch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The success rate seems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plot with explanationsto increase with flight number for LEO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but there are no relationship for GTO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SSO looks the best choice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7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540000" y="1440000"/>
            <a:ext cx="5992920" cy="5040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8DB34F-A85D-409F-A404-6FAEB39BB093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/>
          </p:nvPr>
        </p:nvSpPr>
        <p:spPr>
          <a:xfrm>
            <a:off x="6868440" y="158904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2000"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With heavy payloads the successful landing or positive landing rate are more for Polar,LEO and ISS.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For GTO we cannot distinguish this well as both positive landing rate and negative landing are both there here.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50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608400" y="1440000"/>
            <a:ext cx="5992920" cy="5040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FDFFDB-C365-4B8D-9D1D-502856930EFF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/>
          </p:nvPr>
        </p:nvSpPr>
        <p:spPr>
          <a:xfrm>
            <a:off x="7020000" y="14400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The success rate since 2013 kept increasing till 2020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5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2"/>
          <a:stretch/>
        </p:blipFill>
        <p:spPr>
          <a:xfrm>
            <a:off x="532080" y="1382760"/>
            <a:ext cx="6290280" cy="45572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01AB4B-4F83-4AFD-9D5E-D0D1DF10A5DA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2"/>
          <a:stretch/>
        </p:blipFill>
        <p:spPr>
          <a:xfrm>
            <a:off x="2160000" y="2340000"/>
            <a:ext cx="6714720" cy="3669120"/>
          </a:xfrm>
          <a:prstGeom prst="rect">
            <a:avLst/>
          </a:prstGeom>
          <a:ln w="0">
            <a:noFill/>
          </a:ln>
        </p:spPr>
      </p:pic>
      <p:sp>
        <p:nvSpPr>
          <p:cNvPr id="257" name=""/>
          <p:cNvSpPr txBox="1"/>
          <p:nvPr/>
        </p:nvSpPr>
        <p:spPr>
          <a:xfrm>
            <a:off x="1080000" y="1792800"/>
            <a:ext cx="48945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The SQL query to find the distinct launch sites: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5023E3-DC0B-40A2-B379-9C8E1A8BC82F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SQL query to find 5 records where launch sites begin with `CCA`: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59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2"/>
          <a:stretch/>
        </p:blipFill>
        <p:spPr>
          <a:xfrm>
            <a:off x="822960" y="3960000"/>
            <a:ext cx="10157040" cy="2163240"/>
          </a:xfrm>
          <a:prstGeom prst="rect">
            <a:avLst/>
          </a:prstGeom>
          <a:ln w="0">
            <a:noFill/>
          </a:ln>
        </p:spPr>
      </p:pic>
      <p:pic>
        <p:nvPicPr>
          <p:cNvPr id="261" name="" descr=""/>
          <p:cNvPicPr/>
          <p:nvPr/>
        </p:nvPicPr>
        <p:blipFill>
          <a:blip r:embed="rId3"/>
          <a:stretch/>
        </p:blipFill>
        <p:spPr>
          <a:xfrm>
            <a:off x="770040" y="2340000"/>
            <a:ext cx="3189960" cy="16974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B040A4-AA40-48BB-A317-2CA417B572F9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SQL query to calculate the total payload carried by boosters from NASA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6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2"/>
          <a:stretch/>
        </p:blipFill>
        <p:spPr>
          <a:xfrm>
            <a:off x="1080000" y="2700000"/>
            <a:ext cx="6120000" cy="30441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81663E-CD08-43E3-8A64-ACF6BD9B982B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SQL query to calculate the average payload mass carried by booster version F9 v1.1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66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900000" y="2700000"/>
            <a:ext cx="6300000" cy="33645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D93FEB-B1FB-4DF9-9C16-4B1CDA8C3C7D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SQL query to find the dates of the first successful landing outcome on ground pad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69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2"/>
          <a:stretch/>
        </p:blipFill>
        <p:spPr>
          <a:xfrm>
            <a:off x="770040" y="2696400"/>
            <a:ext cx="10254960" cy="36036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DCD4F4-2507-4852-A82C-C2D8471BADD6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Names of boosters which have successfully landed on drone ship and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had payload mass greater than 4000 but less than 6000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2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2"/>
          <a:stretch/>
        </p:blipFill>
        <p:spPr>
          <a:xfrm>
            <a:off x="720000" y="2520000"/>
            <a:ext cx="7920000" cy="41058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1D6AFE-232D-4DE4-A483-EFF06A256620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Num" idx="11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4431295F-2E5E-4F33-AC3F-A43823F17453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70" name="Content Placeholder 2"/>
          <p:cNvSpPr/>
          <p:nvPr/>
        </p:nvSpPr>
        <p:spPr>
          <a:xfrm>
            <a:off x="720000" y="1620000"/>
            <a:ext cx="10737360" cy="47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b="0" lang="en-US" sz="2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from Space X database and web</a:t>
            </a:r>
            <a:endParaRPr b="0" lang="en-US" sz="2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Descriptive data analysis</a:t>
            </a:r>
            <a:endParaRPr b="0" lang="en-US" sz="2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with Machine Learning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b="0" lang="en-US" sz="2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The launch site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 KS LC-39A, payload mass between 2500-5000 kg and orbit type SSO have highest success rate.</a:t>
            </a:r>
            <a:endParaRPr b="0" lang="en-US" sz="2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We can predict if a launch will be successful or fail with 87% accuracy in test data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71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SQL query to calculate the total number of successful and failure mission outcomes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5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7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2"/>
          <a:stretch/>
        </p:blipFill>
        <p:spPr>
          <a:xfrm>
            <a:off x="821880" y="2700000"/>
            <a:ext cx="5107320" cy="3240000"/>
          </a:xfrm>
          <a:prstGeom prst="rect">
            <a:avLst/>
          </a:prstGeom>
          <a:ln w="0">
            <a:noFill/>
          </a:ln>
        </p:spPr>
      </p:pic>
      <p:pic>
        <p:nvPicPr>
          <p:cNvPr id="277" name="" descr=""/>
          <p:cNvPicPr/>
          <p:nvPr/>
        </p:nvPicPr>
        <p:blipFill>
          <a:blip r:embed="rId3"/>
          <a:stretch/>
        </p:blipFill>
        <p:spPr>
          <a:xfrm>
            <a:off x="6156000" y="2568240"/>
            <a:ext cx="5314680" cy="3371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A869B4-D207-4A7B-AD57-8010740B6A1A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/>
          </p:nvPr>
        </p:nvSpPr>
        <p:spPr>
          <a:xfrm>
            <a:off x="720000" y="126000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names of the booster which have carried the maximum payload mass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9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2"/>
          <a:stretch/>
        </p:blipFill>
        <p:spPr>
          <a:xfrm>
            <a:off x="821880" y="2118240"/>
            <a:ext cx="4605480" cy="2921760"/>
          </a:xfrm>
          <a:prstGeom prst="rect">
            <a:avLst/>
          </a:prstGeom>
          <a:ln w="0">
            <a:noFill/>
          </a:ln>
        </p:spPr>
      </p:pic>
      <p:pic>
        <p:nvPicPr>
          <p:cNvPr id="281" name="" descr=""/>
          <p:cNvPicPr/>
          <p:nvPr/>
        </p:nvPicPr>
        <p:blipFill>
          <a:blip r:embed="rId3"/>
          <a:stretch/>
        </p:blipFill>
        <p:spPr>
          <a:xfrm>
            <a:off x="6291720" y="1845720"/>
            <a:ext cx="1808280" cy="4347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7637F0-5ABC-44CD-86B1-4D726F95A151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of the failed landing_outcomes in drone ship, their booster versions, and launch site names for in year 2015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2"/>
          <a:stretch/>
        </p:blipFill>
        <p:spPr>
          <a:xfrm>
            <a:off x="770040" y="2647800"/>
            <a:ext cx="9744840" cy="3744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D8F5EF-7C8A-4260-84BC-F51372A9B065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/>
          </p:nvPr>
        </p:nvSpPr>
        <p:spPr>
          <a:xfrm>
            <a:off x="695160" y="1409400"/>
            <a:ext cx="1082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6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5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2"/>
          <a:stretch/>
        </p:blipFill>
        <p:spPr>
          <a:xfrm>
            <a:off x="538560" y="2520000"/>
            <a:ext cx="6014520" cy="2340000"/>
          </a:xfrm>
          <a:prstGeom prst="rect">
            <a:avLst/>
          </a:prstGeom>
          <a:ln w="0">
            <a:noFill/>
          </a:ln>
        </p:spPr>
      </p:pic>
      <p:pic>
        <p:nvPicPr>
          <p:cNvPr id="288" name="" descr=""/>
          <p:cNvPicPr/>
          <p:nvPr/>
        </p:nvPicPr>
        <p:blipFill>
          <a:blip r:embed="rId3"/>
          <a:stretch/>
        </p:blipFill>
        <p:spPr>
          <a:xfrm>
            <a:off x="7045920" y="2164680"/>
            <a:ext cx="3394080" cy="39531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A7A0A2-B9EA-466C-981F-94FFC8AFE95F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Box 6"/>
          <p:cNvSpPr/>
          <p:nvPr/>
        </p:nvSpPr>
        <p:spPr>
          <a:xfrm>
            <a:off x="704160" y="2529720"/>
            <a:ext cx="12463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3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/>
          </p:nvPr>
        </p:nvSpPr>
        <p:spPr>
          <a:xfrm>
            <a:off x="770040" y="140940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Generated folium map with all launch sites’ location markers on a global map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91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2"/>
          <a:stretch/>
        </p:blipFill>
        <p:spPr>
          <a:xfrm>
            <a:off x="2141280" y="2340000"/>
            <a:ext cx="7038720" cy="3438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2177E6-0AA7-4A75-8CE7-26F852F7D2F1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74996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Color-labeled launch outcomes in KSC LS: success (green) failure (red)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94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900000" y="2280960"/>
            <a:ext cx="7076880" cy="3895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83360A-5A02-433B-9650-D2547697CF0A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/>
          </p:nvPr>
        </p:nvSpPr>
        <p:spPr>
          <a:xfrm>
            <a:off x="770040" y="1690560"/>
            <a:ext cx="10569960" cy="431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Launch site to its proximity railway, highway, coastline, with distance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97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2"/>
          <a:stretch/>
        </p:blipFill>
        <p:spPr>
          <a:xfrm>
            <a:off x="2605320" y="2255040"/>
            <a:ext cx="7114680" cy="35049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9446A7-6CAF-45AB-8CB6-538469845722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Box 1"/>
          <p:cNvSpPr/>
          <p:nvPr/>
        </p:nvSpPr>
        <p:spPr>
          <a:xfrm>
            <a:off x="704160" y="2529720"/>
            <a:ext cx="12463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4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/>
          </p:nvPr>
        </p:nvSpPr>
        <p:spPr>
          <a:xfrm>
            <a:off x="770040" y="5760000"/>
            <a:ext cx="10749960" cy="9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The KSC LC-39A site had the highest number of success launches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01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Interactive Plot Success Launches by Site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02" name="" descr=""/>
          <p:cNvPicPr/>
          <p:nvPr/>
        </p:nvPicPr>
        <p:blipFill>
          <a:blip r:embed="rId2"/>
          <a:stretch/>
        </p:blipFill>
        <p:spPr>
          <a:xfrm>
            <a:off x="459720" y="1060920"/>
            <a:ext cx="11156760" cy="43390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074056-F567-46E5-88E5-404A577F7770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Num" idx="12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C87E3C99-4C80-4FE1-A6FE-C9A57F7640F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73" name="Title 1"/>
          <p:cNvSpPr/>
          <p:nvPr/>
        </p:nvSpPr>
        <p:spPr>
          <a:xfrm>
            <a:off x="828000" y="538560"/>
            <a:ext cx="10529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4" name="Content Placeholder 2"/>
          <p:cNvSpPr/>
          <p:nvPr/>
        </p:nvSpPr>
        <p:spPr>
          <a:xfrm>
            <a:off x="958680" y="2521440"/>
            <a:ext cx="10380960" cy="189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69000"/>
          </a:bodyPr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92929"/>
                </a:solidFill>
                <a:latin typeface="Abadi"/>
                <a:ea typeface="DejaVu Sans"/>
              </a:rPr>
              <a:t>In this project, I predicted if the Space X Falcon 9 first stage will land successfully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92929"/>
                </a:solidFill>
                <a:latin typeface="Abadi"/>
                <a:ea typeface="Noto Sans CJK SC"/>
              </a:rPr>
              <a:t>I collected, processed and analyzed data and built, validated and compared Machine Learning models to understand the </a:t>
            </a:r>
            <a:r>
              <a:rPr b="0" lang="en-US" sz="2800" spc="-1" strike="noStrike">
                <a:solidFill>
                  <a:srgbClr val="292929"/>
                </a:solidFill>
                <a:latin typeface="Abadi"/>
                <a:ea typeface="DejaVu Sans"/>
              </a:rPr>
              <a:t>most relevant variables related to the improving of success rate.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/>
          </p:nvPr>
        </p:nvSpPr>
        <p:spPr>
          <a:xfrm>
            <a:off x="734040" y="5580000"/>
            <a:ext cx="10550880" cy="59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76.9% of launches had success in site KSC LC-39A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04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Interactive Plot Launch Site with highest success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2"/>
          <a:stretch/>
        </p:blipFill>
        <p:spPr>
          <a:xfrm>
            <a:off x="459720" y="1060920"/>
            <a:ext cx="11156760" cy="43390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9BBE08-F1CF-434E-992E-B94F92C9E965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/>
          </p:nvPr>
        </p:nvSpPr>
        <p:spPr>
          <a:xfrm>
            <a:off x="770040" y="5580000"/>
            <a:ext cx="10414080" cy="59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The best payload mass range was 2500-5000 kg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307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Interactive Plot Payload Mass vs. Success Class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2"/>
          <a:stretch/>
        </p:blipFill>
        <p:spPr>
          <a:xfrm>
            <a:off x="423720" y="1211400"/>
            <a:ext cx="11412720" cy="42246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3C6200-D916-490E-985B-116637842C8A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1"/>
          <p:cNvSpPr/>
          <p:nvPr/>
        </p:nvSpPr>
        <p:spPr>
          <a:xfrm>
            <a:off x="704160" y="2529720"/>
            <a:ext cx="12463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4449960" cy="381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All models considered have accuracy greater than 80%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The best classifier was Decision Tree, with 87.5% accuracy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11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2"/>
          <a:stretch/>
        </p:blipFill>
        <p:spPr>
          <a:xfrm>
            <a:off x="5525280" y="1620000"/>
            <a:ext cx="5730840" cy="4320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B78543-2A80-4DED-80CC-E4AAB2191D70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/>
          </p:nvPr>
        </p:nvSpPr>
        <p:spPr>
          <a:xfrm>
            <a:off x="770040" y="1440000"/>
            <a:ext cx="3009960" cy="442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The Decision Tree model performed well in predicting the successful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landing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14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15" name="" descr=""/>
          <p:cNvPicPr/>
          <p:nvPr/>
        </p:nvPicPr>
        <p:blipFill>
          <a:blip r:embed="rId2"/>
          <a:stretch/>
        </p:blipFill>
        <p:spPr>
          <a:xfrm>
            <a:off x="4860000" y="1362600"/>
            <a:ext cx="6120000" cy="4757400"/>
          </a:xfrm>
          <a:prstGeom prst="rect">
            <a:avLst/>
          </a:prstGeom>
          <a:ln w="0">
            <a:noFill/>
          </a:ln>
        </p:spPr>
      </p:pic>
      <p:pic>
        <p:nvPicPr>
          <p:cNvPr id="316" name="" descr=""/>
          <p:cNvPicPr/>
          <p:nvPr/>
        </p:nvPicPr>
        <p:blipFill>
          <a:blip r:embed="rId3"/>
          <a:stretch/>
        </p:blipFill>
        <p:spPr>
          <a:xfrm>
            <a:off x="360000" y="3422880"/>
            <a:ext cx="4333320" cy="1437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A251F0-48BC-42BC-80C9-A37F6156FCAD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/>
          </p:nvPr>
        </p:nvSpPr>
        <p:spPr>
          <a:xfrm>
            <a:off x="770040" y="1874880"/>
            <a:ext cx="1056996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The better choice to improve the success rate is: Launch site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 KS LC-39A, payload mass between 2500-5000 kg, orbit type SSO.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Given the payload mass, launch site, and orbit type we can predict if a launch will be successful or fail with 87% accuracy in validation data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Space X may save USD 100 million by reusing the first stage of Falcon 9, so this findings could improve the company profit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18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43CCCE-3DAB-4DC5-932E-3600E1FD7C1A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/>
          </p:nvPr>
        </p:nvSpPr>
        <p:spPr>
          <a:xfrm>
            <a:off x="720000" y="140940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Data set created during this project before and after one hot encoding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20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2"/>
          <a:stretch/>
        </p:blipFill>
        <p:spPr>
          <a:xfrm>
            <a:off x="619920" y="1980000"/>
            <a:ext cx="10180080" cy="1518120"/>
          </a:xfrm>
          <a:prstGeom prst="rect">
            <a:avLst/>
          </a:prstGeom>
          <a:ln w="0">
            <a:noFill/>
          </a:ln>
        </p:spPr>
      </p:pic>
      <p:pic>
        <p:nvPicPr>
          <p:cNvPr id="322" name="" descr=""/>
          <p:cNvPicPr/>
          <p:nvPr/>
        </p:nvPicPr>
        <p:blipFill>
          <a:blip r:embed="rId3"/>
          <a:stretch/>
        </p:blipFill>
        <p:spPr>
          <a:xfrm>
            <a:off x="570960" y="3602880"/>
            <a:ext cx="6629040" cy="3057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C873C5-E045-4887-82CF-6D7B4F9A0574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Num" idx="13"/>
          </p:nvPr>
        </p:nvSpPr>
        <p:spPr>
          <a:xfrm>
            <a:off x="944892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D77A3FA-EB9C-44B6-A961-5BBD8E3A6EA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76" name="TextBox 1"/>
          <p:cNvSpPr/>
          <p:nvPr/>
        </p:nvSpPr>
        <p:spPr>
          <a:xfrm>
            <a:off x="671400" y="2812680"/>
            <a:ext cx="12463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ontent Placeholder 2"/>
          <p:cNvSpPr/>
          <p:nvPr/>
        </p:nvSpPr>
        <p:spPr>
          <a:xfrm>
            <a:off x="770040" y="1580760"/>
            <a:ext cx="10104120" cy="52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26000"/>
          </a:bodyPr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en-US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b="0" lang="en-US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 </a:t>
            </a: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Data extraction from Space X API and webscraping from Wikipedia </a:t>
            </a:r>
            <a:endParaRPr b="0" lang="en-US" sz="76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b="0" lang="en-US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 </a:t>
            </a: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Missing values treatment and class labeling</a:t>
            </a:r>
            <a:endParaRPr b="0" lang="en-US" sz="76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en-US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&amp; Plotly Dash</a:t>
            </a:r>
            <a:endParaRPr b="0" lang="en-US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en-US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 </a:t>
            </a: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Hyperparameter tuning for SVM, Classification Trees and Logistic Regression</a:t>
            </a:r>
            <a:endParaRPr b="0" lang="en-US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8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78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AA2F0A-0D80-4523-8FB4-1C4A1112BE83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Space X API data request and webscraping from Wikipedia: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80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1260000" y="2340000"/>
            <a:ext cx="4500000" cy="90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Space X API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1440000" y="2700000"/>
            <a:ext cx="900000" cy="36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Rockets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2412000" y="2700000"/>
            <a:ext cx="1188000" cy="36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Launchpads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4" name=""/>
          <p:cNvSpPr/>
          <p:nvPr/>
        </p:nvSpPr>
        <p:spPr>
          <a:xfrm>
            <a:off x="3672000" y="2700000"/>
            <a:ext cx="828000" cy="36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Cores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572000" y="2700000"/>
            <a:ext cx="1080000" cy="36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Payloads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>
            <a:off x="2160000" y="4104000"/>
            <a:ext cx="234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Pandas Data Frame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"/>
          <p:cNvSpPr/>
          <p:nvPr/>
        </p:nvSpPr>
        <p:spPr>
          <a:xfrm>
            <a:off x="2160000" y="5400000"/>
            <a:ext cx="234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CSV file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3240000" y="3240000"/>
            <a:ext cx="0" cy="864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"/>
          <p:cNvSpPr/>
          <p:nvPr/>
        </p:nvSpPr>
        <p:spPr>
          <a:xfrm>
            <a:off x="3240000" y="4644000"/>
            <a:ext cx="0" cy="756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"/>
          <p:cNvSpPr txBox="1"/>
          <p:nvPr/>
        </p:nvSpPr>
        <p:spPr>
          <a:xfrm>
            <a:off x="3420000" y="3357720"/>
            <a:ext cx="126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Request JSON files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1" name=""/>
          <p:cNvSpPr txBox="1"/>
          <p:nvPr/>
        </p:nvSpPr>
        <p:spPr>
          <a:xfrm>
            <a:off x="3420000" y="4680000"/>
            <a:ext cx="180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Cleaning and filtering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6048000" y="2340000"/>
            <a:ext cx="4500000" cy="90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Falcon 9 HTML table from Wikipedia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6948000" y="4104000"/>
            <a:ext cx="234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Pandas Data Frame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6948000" y="5400000"/>
            <a:ext cx="234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CSV file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8028000" y="3240000"/>
            <a:ext cx="0" cy="864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"/>
          <p:cNvSpPr/>
          <p:nvPr/>
        </p:nvSpPr>
        <p:spPr>
          <a:xfrm>
            <a:off x="8028000" y="4644000"/>
            <a:ext cx="0" cy="756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"/>
          <p:cNvSpPr txBox="1"/>
          <p:nvPr/>
        </p:nvSpPr>
        <p:spPr>
          <a:xfrm>
            <a:off x="8208000" y="3357720"/>
            <a:ext cx="2232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Parse table using Beautifulsoup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"/>
          <p:cNvSpPr txBox="1"/>
          <p:nvPr/>
        </p:nvSpPr>
        <p:spPr>
          <a:xfrm>
            <a:off x="8208000" y="4788000"/>
            <a:ext cx="1800000" cy="5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Apply </a:t>
            </a:r>
            <a:r>
              <a:rPr b="0" lang="en-US" sz="1800" spc="-1" strike="noStrike">
                <a:latin typeface="Arial"/>
              </a:rPr>
              <a:t>filters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F2835D-42E6-49C6-9196-CE0E16390E9F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/>
          </p:nvPr>
        </p:nvSpPr>
        <p:spPr>
          <a:xfrm>
            <a:off x="820800" y="1800360"/>
            <a:ext cx="4639680" cy="42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Extract and concatenate past launch data using ‘requests’ library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missing payload mass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by the column average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badi"/>
              </a:rPr>
              <a:t>Filter by the relevant features to analysis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badi"/>
                <a:hlinkClick r:id="rId2"/>
              </a:rPr>
              <a:t>Data Collection Github link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00" name="Title 2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1" name=""/>
          <p:cNvSpPr/>
          <p:nvPr/>
        </p:nvSpPr>
        <p:spPr>
          <a:xfrm>
            <a:off x="6480000" y="1980000"/>
            <a:ext cx="4500000" cy="90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Space X API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2" name=""/>
          <p:cNvSpPr/>
          <p:nvPr/>
        </p:nvSpPr>
        <p:spPr>
          <a:xfrm>
            <a:off x="6660000" y="2340000"/>
            <a:ext cx="900000" cy="36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Rockets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7632000" y="2340000"/>
            <a:ext cx="1188000" cy="36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Launchpads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8892000" y="2340000"/>
            <a:ext cx="828000" cy="36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Cores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9792000" y="2340000"/>
            <a:ext cx="1080000" cy="36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Payloads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7380000" y="3744000"/>
            <a:ext cx="234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Pandas Data Frame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7" name=""/>
          <p:cNvSpPr/>
          <p:nvPr/>
        </p:nvSpPr>
        <p:spPr>
          <a:xfrm>
            <a:off x="7380000" y="5040000"/>
            <a:ext cx="234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CSV file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8" name=""/>
          <p:cNvSpPr/>
          <p:nvPr/>
        </p:nvSpPr>
        <p:spPr>
          <a:xfrm>
            <a:off x="8460000" y="2880000"/>
            <a:ext cx="0" cy="864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"/>
          <p:cNvSpPr/>
          <p:nvPr/>
        </p:nvSpPr>
        <p:spPr>
          <a:xfrm>
            <a:off x="8460000" y="4284000"/>
            <a:ext cx="0" cy="756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"/>
          <p:cNvSpPr txBox="1"/>
          <p:nvPr/>
        </p:nvSpPr>
        <p:spPr>
          <a:xfrm>
            <a:off x="8640000" y="2997720"/>
            <a:ext cx="126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Request JSON files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"/>
          <p:cNvSpPr txBox="1"/>
          <p:nvPr/>
        </p:nvSpPr>
        <p:spPr>
          <a:xfrm>
            <a:off x="8640000" y="4320000"/>
            <a:ext cx="180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Cleaning and filtering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E8BBA6-7AAD-413F-ACDF-A127CBFD1A05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/>
          </p:nvPr>
        </p:nvSpPr>
        <p:spPr>
          <a:xfrm>
            <a:off x="922320" y="179244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Store the html table response in a txt file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Parse headers, rows and coluns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Create a Pandas data frame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Export a CSV file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hlinkClick r:id="rId2"/>
              </a:rPr>
              <a:t>Webscraping Git Hub link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13" name="Titl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Title 4"/>
          <p:cNvSpPr/>
          <p:nvPr/>
        </p:nvSpPr>
        <p:spPr>
          <a:xfrm>
            <a:off x="922320" y="69120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6048000" y="1620000"/>
            <a:ext cx="4500000" cy="90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Falcon 9 HTML table from Wikipedia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6" name=""/>
          <p:cNvSpPr/>
          <p:nvPr/>
        </p:nvSpPr>
        <p:spPr>
          <a:xfrm>
            <a:off x="6948000" y="3384000"/>
            <a:ext cx="234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Pandas Data Frame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7" name=""/>
          <p:cNvSpPr/>
          <p:nvPr/>
        </p:nvSpPr>
        <p:spPr>
          <a:xfrm>
            <a:off x="6948000" y="4680000"/>
            <a:ext cx="234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CSV file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8028000" y="2520000"/>
            <a:ext cx="0" cy="864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"/>
          <p:cNvSpPr/>
          <p:nvPr/>
        </p:nvSpPr>
        <p:spPr>
          <a:xfrm>
            <a:off x="8028000" y="3924000"/>
            <a:ext cx="0" cy="756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"/>
          <p:cNvSpPr txBox="1"/>
          <p:nvPr/>
        </p:nvSpPr>
        <p:spPr>
          <a:xfrm>
            <a:off x="8208000" y="2637720"/>
            <a:ext cx="2232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Parse table using Beautifulsoup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1" name=""/>
          <p:cNvSpPr txBox="1"/>
          <p:nvPr/>
        </p:nvSpPr>
        <p:spPr>
          <a:xfrm>
            <a:off x="8208000" y="4068000"/>
            <a:ext cx="1800000" cy="5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Apply filters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81B988-9891-42BF-8DC3-7C097CEEE82C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</TotalTime>
  <Application>LibreOffice/7.3.7.2$Linux_X86_64 LibreOffice_project/30$Build-2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pt-BR</dc:language>
  <cp:lastModifiedBy/>
  <dcterms:modified xsi:type="dcterms:W3CDTF">2023-05-03T11:17:33Z</dcterms:modified>
  <cp:revision>214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